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35"/>
  </p:handoutMasterIdLst>
  <p:sldIdLst>
    <p:sldId id="256" r:id="rId2"/>
    <p:sldId id="334" r:id="rId3"/>
    <p:sldId id="282" r:id="rId4"/>
    <p:sldId id="314" r:id="rId5"/>
    <p:sldId id="270" r:id="rId6"/>
    <p:sldId id="343" r:id="rId7"/>
    <p:sldId id="281" r:id="rId8"/>
    <p:sldId id="342" r:id="rId9"/>
    <p:sldId id="298" r:id="rId10"/>
    <p:sldId id="303" r:id="rId11"/>
    <p:sldId id="320" r:id="rId12"/>
    <p:sldId id="300" r:id="rId13"/>
    <p:sldId id="295" r:id="rId14"/>
    <p:sldId id="344" r:id="rId15"/>
    <p:sldId id="345" r:id="rId16"/>
    <p:sldId id="346" r:id="rId17"/>
    <p:sldId id="306" r:id="rId18"/>
    <p:sldId id="305" r:id="rId19"/>
    <p:sldId id="323" r:id="rId20"/>
    <p:sldId id="327" r:id="rId21"/>
    <p:sldId id="329" r:id="rId22"/>
    <p:sldId id="347" r:id="rId23"/>
    <p:sldId id="335" r:id="rId24"/>
    <p:sldId id="336" r:id="rId25"/>
    <p:sldId id="338" r:id="rId26"/>
    <p:sldId id="352" r:id="rId27"/>
    <p:sldId id="337" r:id="rId28"/>
    <p:sldId id="353" r:id="rId29"/>
    <p:sldId id="339" r:id="rId30"/>
    <p:sldId id="354" r:id="rId31"/>
    <p:sldId id="355" r:id="rId32"/>
    <p:sldId id="341" r:id="rId33"/>
    <p:sldId id="26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88C348"/>
    <a:srgbClr val="0277C2"/>
    <a:srgbClr val="0076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06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79FE9-D211-49CF-9B7D-D21E81293F1F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0366E-AEDE-4AD3-AE7F-3BFEC01A41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50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3517-C520-41A5-82D0-E23A1754AA99}" type="datetimeFigureOut">
              <a:rPr lang="en-IN" smtClean="0"/>
              <a:t>17-10-2024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964F-D4B4-4D48-9D7F-3FC4C58CFF0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3517-C520-41A5-82D0-E23A1754AA99}" type="datetimeFigureOut">
              <a:rPr lang="en-IN" smtClean="0"/>
              <a:t>17-10-2024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964F-D4B4-4D48-9D7F-3FC4C58CFF0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3517-C520-41A5-82D0-E23A1754AA99}" type="datetimeFigureOut">
              <a:rPr lang="en-IN" smtClean="0"/>
              <a:t>17-10-2024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964F-D4B4-4D48-9D7F-3FC4C58CFF0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3517-C520-41A5-82D0-E23A1754AA99}" type="datetimeFigureOut">
              <a:rPr lang="en-IN" smtClean="0"/>
              <a:t>17-10-2024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964F-D4B4-4D48-9D7F-3FC4C58CFF0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3517-C520-41A5-82D0-E23A1754AA99}" type="datetimeFigureOut">
              <a:rPr lang="en-IN" smtClean="0"/>
              <a:t>17-10-2024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964F-D4B4-4D48-9D7F-3FC4C58CFF0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3517-C520-41A5-82D0-E23A1754AA99}" type="datetimeFigureOut">
              <a:rPr lang="en-IN" smtClean="0"/>
              <a:t>17-10-2024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964F-D4B4-4D48-9D7F-3FC4C58CFF0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3517-C520-41A5-82D0-E23A1754AA99}" type="datetimeFigureOut">
              <a:rPr lang="en-IN" smtClean="0"/>
              <a:t>17-10-2024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964F-D4B4-4D48-9D7F-3FC4C58CFF0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3517-C520-41A5-82D0-E23A1754AA99}" type="datetimeFigureOut">
              <a:rPr lang="en-IN" smtClean="0"/>
              <a:t>17-10-2024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964F-D4B4-4D48-9D7F-3FC4C58CFF0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3517-C520-41A5-82D0-E23A1754AA99}" type="datetimeFigureOut">
              <a:rPr lang="en-IN" smtClean="0"/>
              <a:t>17-10-2024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964F-D4B4-4D48-9D7F-3FC4C58CFF0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3517-C520-41A5-82D0-E23A1754AA99}" type="datetimeFigureOut">
              <a:rPr lang="en-IN" smtClean="0"/>
              <a:t>17-10-2024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964F-D4B4-4D48-9D7F-3FC4C58CFF0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3517-C520-41A5-82D0-E23A1754AA99}" type="datetimeFigureOut">
              <a:rPr lang="en-IN" smtClean="0"/>
              <a:t>17-10-2024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5964F-D4B4-4D48-9D7F-3FC4C58CFF07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43517-C520-41A5-82D0-E23A1754AA99}" type="datetimeFigureOut">
              <a:rPr lang="en-IN" smtClean="0"/>
              <a:t>17-10-2024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5964F-D4B4-4D48-9D7F-3FC4C58CFF07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204864"/>
            <a:ext cx="9144000" cy="2016224"/>
          </a:xfrm>
          <a:prstGeom prst="rect">
            <a:avLst/>
          </a:prstGeom>
          <a:solidFill>
            <a:srgbClr val="0076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 descr="Logo, company name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6755" r="5964"/>
          <a:stretch>
            <a:fillRect/>
          </a:stretch>
        </p:blipFill>
        <p:spPr>
          <a:xfrm>
            <a:off x="3779912" y="397253"/>
            <a:ext cx="1728192" cy="14982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5716" y="2492896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Welcome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To E-KYC process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15063"/>
            <a:ext cx="3923928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543610" y="426649"/>
            <a:ext cx="3308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Digilocker Journey: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8" t="14823" r="28449" b="12126"/>
          <a:stretch/>
        </p:blipFill>
        <p:spPr>
          <a:xfrm>
            <a:off x="2268469" y="1985520"/>
            <a:ext cx="4607061" cy="4238496"/>
          </a:xfrm>
          <a:prstGeom prst="rect">
            <a:avLst/>
          </a:prstGeom>
          <a:ln w="31750">
            <a:gradFill>
              <a:gsLst>
                <a:gs pos="0">
                  <a:srgbClr val="0072BC"/>
                </a:gs>
                <a:gs pos="100000">
                  <a:srgbClr val="88C348"/>
                </a:gs>
              </a:gsLst>
              <a:lin ang="5400000" scaled="1"/>
            </a:gra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90CABF-4AEC-C028-687D-580A8B058E08}"/>
              </a:ext>
            </a:extLst>
          </p:cNvPr>
          <p:cNvSpPr txBox="1"/>
          <p:nvPr/>
        </p:nvSpPr>
        <p:spPr>
          <a:xfrm>
            <a:off x="1007604" y="131794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77C2"/>
                </a:solidFill>
              </a:rPr>
              <a:t>Enter your mobile no. </a:t>
            </a:r>
            <a:endParaRPr lang="en-IN" b="1" dirty="0">
              <a:solidFill>
                <a:srgbClr val="0277C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3091" y="1890588"/>
            <a:ext cx="5097817" cy="4536504"/>
          </a:xfrm>
          <a:prstGeom prst="rect">
            <a:avLst/>
          </a:prstGeom>
          <a:ln w="38100" cap="sq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15063"/>
            <a:ext cx="3923928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543610" y="426649"/>
            <a:ext cx="3308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Digilocker Journey: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6946F-4E05-69C3-C853-EF7611876775}"/>
              </a:ext>
            </a:extLst>
          </p:cNvPr>
          <p:cNvSpPr txBox="1"/>
          <p:nvPr/>
        </p:nvSpPr>
        <p:spPr>
          <a:xfrm>
            <a:off x="1007604" y="131794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77C2"/>
                </a:solidFill>
              </a:rPr>
              <a:t>Enter 6 digit PIN</a:t>
            </a:r>
            <a:endParaRPr lang="en-IN" b="1" dirty="0">
              <a:solidFill>
                <a:srgbClr val="0277C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00" y="1913896"/>
            <a:ext cx="4374599" cy="4000702"/>
          </a:xfrm>
          <a:prstGeom prst="rect">
            <a:avLst/>
          </a:prstGeom>
          <a:ln w="31750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375756" y="3680637"/>
            <a:ext cx="936104" cy="9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0" y="415063"/>
            <a:ext cx="3923928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543610" y="426649"/>
            <a:ext cx="3308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Digilocker Journey: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9EA590-9995-5D32-01E9-CD860FA68BEC}"/>
              </a:ext>
            </a:extLst>
          </p:cNvPr>
          <p:cNvSpPr txBox="1"/>
          <p:nvPr/>
        </p:nvSpPr>
        <p:spPr>
          <a:xfrm>
            <a:off x="1007604" y="131794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77C2"/>
                </a:solidFill>
              </a:rPr>
              <a:t>Allow permission</a:t>
            </a:r>
            <a:endParaRPr lang="en-IN" b="1" dirty="0">
              <a:solidFill>
                <a:srgbClr val="0277C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15063"/>
            <a:ext cx="3131840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424635" y="415063"/>
            <a:ext cx="2534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Bank Page: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824" y="827420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269268" y="1404593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277C2"/>
                </a:solidFill>
              </a:rPr>
              <a:t>Link your bank account. </a:t>
            </a:r>
          </a:p>
          <a:p>
            <a:pPr algn="ctr"/>
            <a:r>
              <a:rPr lang="en-US" b="1" dirty="0">
                <a:solidFill>
                  <a:srgbClr val="0277C2"/>
                </a:solidFill>
              </a:rPr>
              <a:t>If you have a UPI ID then select “Verify with UPI” or select “Add bank details manually”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3" b="35048"/>
          <a:stretch/>
        </p:blipFill>
        <p:spPr>
          <a:xfrm>
            <a:off x="791580" y="2545277"/>
            <a:ext cx="7560840" cy="2560255"/>
          </a:xfrm>
          <a:prstGeom prst="rect">
            <a:avLst/>
          </a:prstGeom>
          <a:ln w="38100" cap="sq">
            <a:gradFill>
              <a:gsLst>
                <a:gs pos="0">
                  <a:srgbClr val="0072BC"/>
                </a:gs>
                <a:gs pos="100000">
                  <a:srgbClr val="88C348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15063"/>
            <a:ext cx="3131840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424635" y="415063"/>
            <a:ext cx="2534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Bank Page: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824" y="827420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t="14462" r="5123" b="14979"/>
          <a:stretch/>
        </p:blipFill>
        <p:spPr>
          <a:xfrm>
            <a:off x="1169622" y="2281743"/>
            <a:ext cx="6804756" cy="3433030"/>
          </a:xfrm>
          <a:prstGeom prst="rect">
            <a:avLst/>
          </a:prstGeom>
          <a:ln w="38100" cap="sq">
            <a:gradFill>
              <a:gsLst>
                <a:gs pos="0">
                  <a:srgbClr val="0072BC"/>
                </a:gs>
                <a:gs pos="100000">
                  <a:srgbClr val="88C348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B34205-3C2A-0AEE-2ADA-FC58B1BA5B7C}"/>
              </a:ext>
            </a:extLst>
          </p:cNvPr>
          <p:cNvSpPr txBox="1"/>
          <p:nvPr/>
        </p:nvSpPr>
        <p:spPr>
          <a:xfrm>
            <a:off x="2231572" y="1467710"/>
            <a:ext cx="4680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277C2"/>
                </a:solidFill>
              </a:rPr>
              <a:t>Verify with UPI</a:t>
            </a:r>
            <a:endParaRPr lang="en-IN" b="1" dirty="0">
              <a:solidFill>
                <a:srgbClr val="0277C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8" t="42479" r="56567" b="56041"/>
          <a:stretch/>
        </p:blipFill>
        <p:spPr>
          <a:xfrm>
            <a:off x="3707904" y="3645024"/>
            <a:ext cx="504056" cy="72008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3" t="48398" r="52867" b="50122"/>
          <a:stretch/>
        </p:blipFill>
        <p:spPr>
          <a:xfrm>
            <a:off x="3635896" y="3918017"/>
            <a:ext cx="864096" cy="72009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7749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15063"/>
            <a:ext cx="3131840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424635" y="415063"/>
            <a:ext cx="2534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Bank Page: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824" y="827420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0" b="15980"/>
          <a:stretch/>
        </p:blipFill>
        <p:spPr>
          <a:xfrm>
            <a:off x="816428" y="2432303"/>
            <a:ext cx="7511143" cy="3312368"/>
          </a:xfrm>
          <a:prstGeom prst="rect">
            <a:avLst/>
          </a:prstGeom>
          <a:ln w="38100" cap="sq">
            <a:gradFill>
              <a:gsLst>
                <a:gs pos="0">
                  <a:srgbClr val="0072BC"/>
                </a:gs>
                <a:gs pos="100000">
                  <a:srgbClr val="88C348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187624" y="1596426"/>
            <a:ext cx="6588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277C2"/>
                </a:solidFill>
              </a:rPr>
              <a:t>Bank Account Verification – Check the UPI app notification and approve to complete the payment before the session expires. </a:t>
            </a:r>
            <a:endParaRPr lang="en-IN" b="1" dirty="0">
              <a:solidFill>
                <a:srgbClr val="0277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3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15063"/>
            <a:ext cx="3131840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424635" y="415063"/>
            <a:ext cx="2534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Bank Page:</a:t>
            </a:r>
            <a:endParaRPr lang="en-IN" sz="28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824" y="827420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1187624" y="1596426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b="1" dirty="0">
                <a:solidFill>
                  <a:srgbClr val="0277C2"/>
                </a:solidFill>
              </a:rPr>
              <a:t>Confirm the fetched bank details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0" b="15581"/>
          <a:stretch/>
        </p:blipFill>
        <p:spPr>
          <a:xfrm>
            <a:off x="683568" y="2392084"/>
            <a:ext cx="7272808" cy="3321809"/>
          </a:xfrm>
          <a:prstGeom prst="rect">
            <a:avLst/>
          </a:prstGeom>
          <a:ln w="38100" cap="sq">
            <a:gradFill>
              <a:gsLst>
                <a:gs pos="0">
                  <a:srgbClr val="0072BC"/>
                </a:gs>
                <a:gs pos="100000">
                  <a:srgbClr val="88C348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8" t="42479" r="56567" b="56041"/>
          <a:stretch/>
        </p:blipFill>
        <p:spPr>
          <a:xfrm>
            <a:off x="4283968" y="3717032"/>
            <a:ext cx="576064" cy="82295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8" t="42479" r="56567" b="56041"/>
          <a:stretch/>
        </p:blipFill>
        <p:spPr>
          <a:xfrm>
            <a:off x="4283968" y="3906000"/>
            <a:ext cx="576064" cy="82295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8" t="42479" r="56567" b="56041"/>
          <a:stretch/>
        </p:blipFill>
        <p:spPr>
          <a:xfrm>
            <a:off x="4283968" y="4094968"/>
            <a:ext cx="576064" cy="82295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1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5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77887" y="1300854"/>
            <a:ext cx="6588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277C2"/>
                </a:solidFill>
              </a:rPr>
              <a:t>Enter personal details</a:t>
            </a:r>
            <a:endParaRPr lang="en-IN" b="1" dirty="0">
              <a:solidFill>
                <a:srgbClr val="0277C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15063"/>
            <a:ext cx="4860032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9" name="Rectangle 8"/>
          <p:cNvSpPr/>
          <p:nvPr/>
        </p:nvSpPr>
        <p:spPr>
          <a:xfrm>
            <a:off x="446699" y="441149"/>
            <a:ext cx="31171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Profile page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0366" r="1911" b="7735"/>
          <a:stretch/>
        </p:blipFill>
        <p:spPr>
          <a:xfrm>
            <a:off x="748542" y="1875366"/>
            <a:ext cx="7646914" cy="4176886"/>
          </a:xfrm>
          <a:prstGeom prst="rect">
            <a:avLst/>
          </a:prstGeom>
          <a:ln w="38100" cap="sq">
            <a:gradFill>
              <a:gsLst>
                <a:gs pos="0">
                  <a:srgbClr val="0072BC"/>
                </a:gs>
                <a:gs pos="100000">
                  <a:srgbClr val="88C348"/>
                </a:gs>
              </a:gsLst>
              <a:lin ang="5400000" scaled="1"/>
            </a:gra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8" t="42479" r="56567" b="56041"/>
          <a:stretch/>
        </p:blipFill>
        <p:spPr>
          <a:xfrm>
            <a:off x="3635896" y="2620168"/>
            <a:ext cx="576064" cy="82295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8" t="42479" r="56567" b="56041"/>
          <a:stretch/>
        </p:blipFill>
        <p:spPr>
          <a:xfrm>
            <a:off x="6228184" y="2620168"/>
            <a:ext cx="648072" cy="82295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61964" y="1528827"/>
            <a:ext cx="5796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277C2"/>
                </a:solidFill>
              </a:rPr>
              <a:t>Select personal details</a:t>
            </a:r>
            <a:endParaRPr lang="en-IN" b="1" dirty="0">
              <a:solidFill>
                <a:srgbClr val="0277C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15063"/>
            <a:ext cx="4860032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9" name="Rectangle 8"/>
          <p:cNvSpPr/>
          <p:nvPr/>
        </p:nvSpPr>
        <p:spPr>
          <a:xfrm>
            <a:off x="446699" y="441149"/>
            <a:ext cx="4773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Profile page continued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0" b="23541"/>
          <a:stretch/>
        </p:blipFill>
        <p:spPr>
          <a:xfrm>
            <a:off x="1079612" y="2409792"/>
            <a:ext cx="6984776" cy="2860226"/>
          </a:xfrm>
          <a:prstGeom prst="rect">
            <a:avLst/>
          </a:prstGeom>
          <a:noFill/>
          <a:ln w="38100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15063"/>
            <a:ext cx="3131840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694110" y="457426"/>
            <a:ext cx="1729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Nominee: 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86" y="2041840"/>
            <a:ext cx="7452828" cy="3414984"/>
          </a:xfrm>
          <a:prstGeom prst="rect">
            <a:avLst/>
          </a:prstGeom>
          <a:ln w="31750">
            <a:gradFill>
              <a:gsLst>
                <a:gs pos="0">
                  <a:srgbClr val="0072BC"/>
                </a:gs>
                <a:gs pos="100000">
                  <a:srgbClr val="88C348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632558-93FC-519E-061D-2FCC94A2642E}"/>
              </a:ext>
            </a:extLst>
          </p:cNvPr>
          <p:cNvSpPr txBox="1"/>
          <p:nvPr/>
        </p:nvSpPr>
        <p:spPr>
          <a:xfrm>
            <a:off x="2231572" y="1367640"/>
            <a:ext cx="4680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277C2"/>
                </a:solidFill>
              </a:rPr>
              <a:t>Select Nominee details</a:t>
            </a:r>
            <a:endParaRPr lang="en-IN" b="1" dirty="0">
              <a:solidFill>
                <a:srgbClr val="0277C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04664"/>
            <a:ext cx="5652120" cy="792088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395536" y="508320"/>
            <a:ext cx="4437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Stages of E-KYC Process</a:t>
            </a:r>
            <a:endParaRPr lang="en-IN" sz="3200" b="1" u="sng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1333850"/>
            <a:ext cx="8388424" cy="5035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Homepage: Verification using Mobile &amp; Email OTP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Address: Proof of address verified through KRA &amp; if KRA is not found, then it moves to the Digilocker journey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Bank: Input UPI ID &amp; approved or input Bank details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Profile: Input personal details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Demat: DP scheme selection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Exchange:  NSE/BSE – Cash Segment &amp; BSE Star MF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IPV: Online In-Person Verification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Signature – Click a photo of your signature and upload OR upload a photo of your signature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Digital Sign – 1) KRA application 2) KYC Application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IN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6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udy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15063"/>
            <a:ext cx="3131840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655507" y="1453938"/>
            <a:ext cx="7832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277C2"/>
                </a:solidFill>
              </a:rPr>
              <a:t>DP</a:t>
            </a:r>
            <a:r>
              <a:rPr lang="en-US" dirty="0"/>
              <a:t> </a:t>
            </a:r>
            <a:r>
              <a:rPr lang="en-US" b="1" dirty="0">
                <a:solidFill>
                  <a:srgbClr val="0277C2"/>
                </a:solidFill>
              </a:rPr>
              <a:t>scheme as applicable</a:t>
            </a:r>
            <a:endParaRPr lang="en-IN" b="1" dirty="0">
              <a:solidFill>
                <a:srgbClr val="0277C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315" y="457426"/>
            <a:ext cx="2405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Scheme Page : 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B6542FD8-9988-59FA-7EF7-D65FE97834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92" b="17831"/>
          <a:stretch/>
        </p:blipFill>
        <p:spPr bwMode="auto">
          <a:xfrm>
            <a:off x="717605" y="2434584"/>
            <a:ext cx="7778326" cy="3388306"/>
          </a:xfrm>
          <a:prstGeom prst="rect">
            <a:avLst/>
          </a:prstGeom>
          <a:ln w="31750">
            <a:gradFill>
              <a:gsLst>
                <a:gs pos="0">
                  <a:srgbClr val="0072BC"/>
                </a:gs>
                <a:gs pos="100000">
                  <a:srgbClr val="88C348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udy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15063"/>
            <a:ext cx="4355976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556792"/>
            <a:ext cx="4176464" cy="55341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277C2"/>
                </a:solidFill>
                <a:latin typeface="+mn-lt"/>
                <a:ea typeface="+mn-ea"/>
                <a:cs typeface="+mn-cs"/>
              </a:rPr>
              <a:t>Exchanges as applicable</a:t>
            </a:r>
            <a:endParaRPr lang="en-IN" sz="1800" b="1" dirty="0">
              <a:solidFill>
                <a:srgbClr val="0277C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637" y="434790"/>
            <a:ext cx="23818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Exchange Page: </a:t>
            </a:r>
            <a:endParaRPr lang="en-IN" sz="2600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69462E7-FD22-A685-C148-9C1EE9364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5859" r="6796" b="10134"/>
          <a:stretch/>
        </p:blipFill>
        <p:spPr bwMode="auto">
          <a:xfrm>
            <a:off x="1043608" y="2643990"/>
            <a:ext cx="7056784" cy="3097482"/>
          </a:xfrm>
          <a:prstGeom prst="rect">
            <a:avLst/>
          </a:prstGeom>
          <a:ln w="31750">
            <a:gradFill>
              <a:gsLst>
                <a:gs pos="0">
                  <a:srgbClr val="0072BC"/>
                </a:gs>
                <a:gs pos="100000">
                  <a:srgbClr val="88C348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15063"/>
            <a:ext cx="4355976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293637" y="434790"/>
            <a:ext cx="23721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Capture Image: </a:t>
            </a:r>
            <a:endParaRPr lang="en-IN" sz="2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6" r="13315" b="41105"/>
          <a:stretch/>
        </p:blipFill>
        <p:spPr>
          <a:xfrm>
            <a:off x="539552" y="2276872"/>
            <a:ext cx="7926556" cy="2736305"/>
          </a:xfrm>
          <a:prstGeom prst="rect">
            <a:avLst/>
          </a:prstGeom>
          <a:noFill/>
          <a:ln w="38100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54E680-DBCC-CEAC-8F9D-BC0992CCF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1369176"/>
            <a:ext cx="3888432" cy="55341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277C2"/>
                </a:solidFill>
                <a:latin typeface="+mn-lt"/>
                <a:ea typeface="+mn-ea"/>
                <a:cs typeface="+mn-cs"/>
              </a:rPr>
              <a:t>Click on capture now and take a selfie</a:t>
            </a:r>
            <a:endParaRPr lang="en-IN" sz="1800" b="1" dirty="0">
              <a:solidFill>
                <a:srgbClr val="0277C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33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15063"/>
            <a:ext cx="4355976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293637" y="434790"/>
            <a:ext cx="23721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Capture Image: </a:t>
            </a:r>
            <a:endParaRPr lang="en-IN" sz="2600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A74AFD9-C794-6F6D-304B-731FEA39FDF9}"/>
              </a:ext>
            </a:extLst>
          </p:cNvPr>
          <p:cNvGrpSpPr/>
          <p:nvPr/>
        </p:nvGrpSpPr>
        <p:grpSpPr>
          <a:xfrm>
            <a:off x="858822" y="2190635"/>
            <a:ext cx="7426356" cy="3217913"/>
            <a:chOff x="858822" y="2062023"/>
            <a:chExt cx="7426356" cy="321791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665" b="17005"/>
            <a:stretch/>
          </p:blipFill>
          <p:spPr bwMode="auto">
            <a:xfrm>
              <a:off x="858822" y="2062023"/>
              <a:ext cx="7426356" cy="3217913"/>
            </a:xfrm>
            <a:prstGeom prst="rect">
              <a:avLst/>
            </a:prstGeom>
            <a:noFill/>
            <a:ln w="38100">
              <a:gradFill>
                <a:gsLst>
                  <a:gs pos="0">
                    <a:srgbClr val="88C348"/>
                  </a:gs>
                  <a:gs pos="100000">
                    <a:srgbClr val="0072BC"/>
                  </a:gs>
                </a:gsLst>
                <a:lin ang="5400000" scaled="1"/>
              </a:gra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Blur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92" t="30218" r="34398" b="32547"/>
            <a:stretch/>
          </p:blipFill>
          <p:spPr bwMode="auto">
            <a:xfrm>
              <a:off x="3995936" y="2852936"/>
              <a:ext cx="1728192" cy="15952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714177C-B49E-650E-7E11-B65B3BBD4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342018"/>
            <a:ext cx="4896544" cy="55341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277C2"/>
                </a:solidFill>
                <a:latin typeface="+mn-lt"/>
                <a:ea typeface="+mn-ea"/>
                <a:cs typeface="+mn-cs"/>
              </a:rPr>
              <a:t>Click on save photo if full face found in a circular </a:t>
            </a:r>
            <a:endParaRPr lang="en-IN" sz="1800" b="1" dirty="0">
              <a:solidFill>
                <a:srgbClr val="0277C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62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15063"/>
            <a:ext cx="4355976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293637" y="434790"/>
            <a:ext cx="23658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Sign on Screen: </a:t>
            </a:r>
            <a:endParaRPr lang="en-IN" sz="2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6A639-80E9-05C2-6F73-2C7C9428C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687" y="1161364"/>
            <a:ext cx="3330624" cy="553415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277C2"/>
                </a:solidFill>
                <a:latin typeface="+mn-lt"/>
                <a:ea typeface="+mn-ea"/>
                <a:cs typeface="+mn-cs"/>
              </a:rPr>
              <a:t>Upload your signature</a:t>
            </a:r>
            <a:endParaRPr lang="en-IN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9177FA7-B096-604B-3E4E-C0BA75EDF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t="9399" r="4697" b="14482"/>
          <a:stretch/>
        </p:blipFill>
        <p:spPr bwMode="auto">
          <a:xfrm>
            <a:off x="1135069" y="2160100"/>
            <a:ext cx="6873861" cy="3622712"/>
          </a:xfrm>
          <a:prstGeom prst="rect">
            <a:avLst/>
          </a:prstGeom>
          <a:noFill/>
          <a:ln w="38100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90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15063"/>
            <a:ext cx="4355976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293637" y="434790"/>
            <a:ext cx="40632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Account Opening Form pdf: </a:t>
            </a:r>
            <a:endParaRPr lang="en-IN" sz="26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31250"/>
          <a:stretch/>
        </p:blipFill>
        <p:spPr bwMode="auto">
          <a:xfrm>
            <a:off x="676129" y="2512546"/>
            <a:ext cx="7791741" cy="2739284"/>
          </a:xfrm>
          <a:prstGeom prst="rect">
            <a:avLst/>
          </a:prstGeom>
          <a:noFill/>
          <a:ln w="38100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6F07C8-3167-1B45-255F-E8AE02C74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272427"/>
            <a:ext cx="6048671" cy="553415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277C2"/>
                </a:solidFill>
                <a:latin typeface="+mn-lt"/>
                <a:ea typeface="+mn-ea"/>
                <a:cs typeface="+mn-cs"/>
              </a:rPr>
              <a:t>Verify your application (E-sign) with Aadhar – Keep your Aadhar number handy</a:t>
            </a:r>
            <a:endParaRPr lang="en-IN" sz="1800" b="1" dirty="0">
              <a:solidFill>
                <a:srgbClr val="0277C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2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2E2FE54E-0290-124C-DA40-6131294B5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udy&#10;&#10;Description automatically generated">
            <a:extLst>
              <a:ext uri="{FF2B5EF4-FFF2-40B4-BE49-F238E27FC236}">
                <a16:creationId xmlns:a16="http://schemas.microsoft.com/office/drawing/2014/main" id="{1EBACB6A-4A8F-8976-DD87-A8B651DF4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" y="20595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7B0695-A8DA-5FFB-FA88-08B7930833C0}"/>
              </a:ext>
            </a:extLst>
          </p:cNvPr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6293D5-A6AF-5E89-95E9-F19CE3D75BCB}"/>
              </a:ext>
            </a:extLst>
          </p:cNvPr>
          <p:cNvSpPr/>
          <p:nvPr/>
        </p:nvSpPr>
        <p:spPr>
          <a:xfrm>
            <a:off x="0" y="415063"/>
            <a:ext cx="4355976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A6F144-0CFD-4066-AB1F-8814404C9E6E}"/>
              </a:ext>
            </a:extLst>
          </p:cNvPr>
          <p:cNvSpPr/>
          <p:nvPr/>
        </p:nvSpPr>
        <p:spPr>
          <a:xfrm>
            <a:off x="293637" y="434790"/>
            <a:ext cx="31949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Sign KRA application :</a:t>
            </a:r>
            <a:endParaRPr lang="en-IN" sz="2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C331C7-D5CC-04C9-6804-4281014B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099" y="1121016"/>
            <a:ext cx="6408711" cy="553415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277C2"/>
                </a:solidFill>
              </a:rPr>
              <a:t>Accept Terms &amp; Conditions, </a:t>
            </a:r>
            <a:r>
              <a:rPr lang="en-US" sz="1800" b="1" dirty="0">
                <a:solidFill>
                  <a:srgbClr val="0277C2"/>
                </a:solidFill>
                <a:latin typeface="+mn-lt"/>
                <a:ea typeface="+mn-ea"/>
                <a:cs typeface="+mn-cs"/>
              </a:rPr>
              <a:t>Enter your Aadhar no. and click on send OTP</a:t>
            </a:r>
            <a:endParaRPr lang="en-IN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id="{8418DB2B-52D0-B3E5-6F87-A9E2B09E9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" t="9011" r="8208" b="13880"/>
          <a:stretch/>
        </p:blipFill>
        <p:spPr bwMode="auto">
          <a:xfrm>
            <a:off x="827584" y="1694906"/>
            <a:ext cx="7877742" cy="4542406"/>
          </a:xfrm>
          <a:prstGeom prst="rect">
            <a:avLst/>
          </a:prstGeom>
          <a:noFill/>
          <a:ln w="38100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678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" y="20595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15063"/>
            <a:ext cx="4355976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293637" y="434790"/>
            <a:ext cx="31949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Sign KRA application :</a:t>
            </a:r>
            <a:endParaRPr lang="en-IN" sz="26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5FA10-E534-8447-ECE6-26ACFC08C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131936"/>
            <a:ext cx="6048671" cy="55341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277C2"/>
                </a:solidFill>
                <a:latin typeface="+mn-lt"/>
                <a:ea typeface="+mn-ea"/>
                <a:cs typeface="+mn-cs"/>
              </a:rPr>
              <a:t>Enter OTP &amp; click on Verify OTP</a:t>
            </a:r>
            <a:endParaRPr lang="en-IN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44A5E75-4008-53A6-8E10-D4A696F167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9348" r="7266" b="13436"/>
          <a:stretch/>
        </p:blipFill>
        <p:spPr bwMode="auto">
          <a:xfrm>
            <a:off x="802170" y="1848707"/>
            <a:ext cx="7539660" cy="4320480"/>
          </a:xfrm>
          <a:prstGeom prst="rect">
            <a:avLst/>
          </a:prstGeom>
          <a:noFill/>
          <a:ln w="38100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069A0-1221-1990-EACC-2FA1C33EF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udy&#10;&#10;Description automatically generated">
            <a:extLst>
              <a:ext uri="{FF2B5EF4-FFF2-40B4-BE49-F238E27FC236}">
                <a16:creationId xmlns:a16="http://schemas.microsoft.com/office/drawing/2014/main" id="{F2DF1933-8B98-4DE2-41CD-4B7E5A31E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12" y="-1"/>
            <a:ext cx="9252012" cy="69390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B271AE-9CEB-3FA1-7632-F289BE364E19}"/>
              </a:ext>
            </a:extLst>
          </p:cNvPr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AFA074-D5FA-AE17-1F05-208ACFE6768D}"/>
              </a:ext>
            </a:extLst>
          </p:cNvPr>
          <p:cNvSpPr/>
          <p:nvPr/>
        </p:nvSpPr>
        <p:spPr>
          <a:xfrm>
            <a:off x="0" y="415063"/>
            <a:ext cx="4355976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6828D1-F8E7-D060-A4B3-75FF336183F1}"/>
              </a:ext>
            </a:extLst>
          </p:cNvPr>
          <p:cNvSpPr/>
          <p:nvPr/>
        </p:nvSpPr>
        <p:spPr>
          <a:xfrm>
            <a:off x="293637" y="434790"/>
            <a:ext cx="31418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Sign KYC application:</a:t>
            </a:r>
            <a:endParaRPr lang="en-IN" sz="26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9F5504-D56D-A818-B04C-906E84E1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224471"/>
            <a:ext cx="6048671" cy="55341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277C2"/>
                </a:solidFill>
              </a:rPr>
              <a:t>Verify your KYC application with </a:t>
            </a:r>
            <a:r>
              <a:rPr lang="en-US" sz="1800" b="1" dirty="0" err="1">
                <a:solidFill>
                  <a:srgbClr val="0277C2"/>
                </a:solidFill>
              </a:rPr>
              <a:t>Aadhar</a:t>
            </a:r>
            <a:endParaRPr lang="en-IN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1">
            <a:extLst>
              <a:ext uri="{FF2B5EF4-FFF2-40B4-BE49-F238E27FC236}">
                <a16:creationId xmlns:a16="http://schemas.microsoft.com/office/drawing/2014/main" id="{23AC1875-D038-826C-5FA0-D394F016D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" t="9637" r="7350" b="22721"/>
          <a:stretch/>
        </p:blipFill>
        <p:spPr bwMode="auto">
          <a:xfrm>
            <a:off x="1583667" y="2348880"/>
            <a:ext cx="5976665" cy="2899302"/>
          </a:xfrm>
          <a:prstGeom prst="rect">
            <a:avLst/>
          </a:prstGeom>
          <a:noFill/>
          <a:ln w="38100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3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15063"/>
            <a:ext cx="4355976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293637" y="434790"/>
            <a:ext cx="390735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Sign KRA application OTP  :</a:t>
            </a:r>
            <a:endParaRPr lang="en-IN" sz="26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0940" r="6688" b="5901"/>
          <a:stretch/>
        </p:blipFill>
        <p:spPr>
          <a:xfrm>
            <a:off x="1366514" y="2168817"/>
            <a:ext cx="6410971" cy="3744461"/>
          </a:xfrm>
          <a:prstGeom prst="rect">
            <a:avLst/>
          </a:prstGeom>
          <a:noFill/>
          <a:ln w="38100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0E44165-FFF6-1E27-DD19-37000DA1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272427"/>
            <a:ext cx="6048671" cy="55341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277C2"/>
                </a:solidFill>
                <a:latin typeface="+mn-lt"/>
                <a:ea typeface="+mn-ea"/>
                <a:cs typeface="+mn-cs"/>
              </a:rPr>
              <a:t>Accept Terms &amp; Conditions and click on Proceed</a:t>
            </a:r>
            <a:endParaRPr lang="en-IN" sz="1800" b="1" dirty="0">
              <a:solidFill>
                <a:srgbClr val="0277C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8" t="42479" r="56567" b="56041"/>
          <a:stretch/>
        </p:blipFill>
        <p:spPr>
          <a:xfrm>
            <a:off x="3923928" y="3614279"/>
            <a:ext cx="432048" cy="82295"/>
          </a:xfrm>
          <a:prstGeom prst="rect">
            <a:avLst/>
          </a:prstGeom>
          <a:ln w="38100" cap="sq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589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86980"/>
            <a:ext cx="6516216" cy="584775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07504" y="486980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Open </a:t>
            </a:r>
            <a:r>
              <a:rPr lang="en-US" sz="3200" b="1" dirty="0" err="1">
                <a:solidFill>
                  <a:schemeClr val="bg1"/>
                </a:solidFill>
              </a:rPr>
              <a:t>Demat</a:t>
            </a:r>
            <a:r>
              <a:rPr lang="en-US" sz="3200" b="1" dirty="0">
                <a:solidFill>
                  <a:schemeClr val="bg1"/>
                </a:solidFill>
              </a:rPr>
              <a:t> &amp; Trading  Account</a:t>
            </a:r>
            <a:endParaRPr lang="en-IN" sz="3200" b="1" u="sng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35168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77C2"/>
                </a:solidFill>
              </a:rPr>
              <a:t>Enter your mobile and click on ‘Get OTP’</a:t>
            </a:r>
            <a:endParaRPr lang="en-IN" b="1" dirty="0">
              <a:solidFill>
                <a:srgbClr val="0277C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" t="10286" r="6189" b="7815"/>
          <a:stretch/>
        </p:blipFill>
        <p:spPr>
          <a:xfrm>
            <a:off x="1151620" y="2022454"/>
            <a:ext cx="6840760" cy="3768215"/>
          </a:xfrm>
          <a:prstGeom prst="rect">
            <a:avLst/>
          </a:prstGeom>
          <a:solidFill>
            <a:schemeClr val="bg1"/>
          </a:solidFill>
          <a:ln w="38100">
            <a:gradFill>
              <a:gsLst>
                <a:gs pos="0">
                  <a:srgbClr val="0072BC"/>
                </a:gs>
                <a:gs pos="100000">
                  <a:srgbClr val="88C348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9D637-4DB7-2D2F-0CBB-3095C3524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udy&#10;&#10;Description automatically generated">
            <a:extLst>
              <a:ext uri="{FF2B5EF4-FFF2-40B4-BE49-F238E27FC236}">
                <a16:creationId xmlns:a16="http://schemas.microsoft.com/office/drawing/2014/main" id="{D0E2BF9C-427F-6512-6537-9819E3CBB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312303-B22F-2A9E-EBD1-08FFAC1AAD5B}"/>
              </a:ext>
            </a:extLst>
          </p:cNvPr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A5618F-5230-623E-ED02-8CAFD5A5910C}"/>
              </a:ext>
            </a:extLst>
          </p:cNvPr>
          <p:cNvSpPr/>
          <p:nvPr/>
        </p:nvSpPr>
        <p:spPr>
          <a:xfrm>
            <a:off x="0" y="415063"/>
            <a:ext cx="4355976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84518-5B2C-2BC8-3401-2EAD0A181C6D}"/>
              </a:ext>
            </a:extLst>
          </p:cNvPr>
          <p:cNvSpPr/>
          <p:nvPr/>
        </p:nvSpPr>
        <p:spPr>
          <a:xfrm>
            <a:off x="293637" y="434790"/>
            <a:ext cx="31418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Sign KYC application :</a:t>
            </a:r>
            <a:endParaRPr lang="en-IN" sz="26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4B8CD77-E54B-7275-109E-EB10E8850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426069"/>
            <a:ext cx="6336703" cy="553415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0277C2"/>
                </a:solidFill>
              </a:rPr>
              <a:t>Accept Terms &amp; Conditions, Enter your Aadhar no. and click on send OTP</a:t>
            </a:r>
            <a:endParaRPr lang="en-IN" sz="18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174" name="Picture 1">
            <a:extLst>
              <a:ext uri="{FF2B5EF4-FFF2-40B4-BE49-F238E27FC236}">
                <a16:creationId xmlns:a16="http://schemas.microsoft.com/office/drawing/2014/main" id="{4FD00656-5BCE-732D-4015-EF58878D7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t="9710" r="7365" b="6421"/>
          <a:stretch/>
        </p:blipFill>
        <p:spPr bwMode="auto">
          <a:xfrm>
            <a:off x="1619672" y="2198551"/>
            <a:ext cx="5904656" cy="3589655"/>
          </a:xfrm>
          <a:prstGeom prst="rect">
            <a:avLst/>
          </a:prstGeom>
          <a:noFill/>
          <a:ln w="38100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4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A3F60-6CE8-94CB-F255-454262474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udy&#10;&#10;Description automatically generated">
            <a:extLst>
              <a:ext uri="{FF2B5EF4-FFF2-40B4-BE49-F238E27FC236}">
                <a16:creationId xmlns:a16="http://schemas.microsoft.com/office/drawing/2014/main" id="{1BCE3BBB-14E3-BD32-3E6A-CDF9FBB5F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3572DC-1FAF-0885-F639-E245BAD16BFF}"/>
              </a:ext>
            </a:extLst>
          </p:cNvPr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976FA2-5518-4603-F84C-89BF075D184B}"/>
              </a:ext>
            </a:extLst>
          </p:cNvPr>
          <p:cNvSpPr/>
          <p:nvPr/>
        </p:nvSpPr>
        <p:spPr>
          <a:xfrm>
            <a:off x="0" y="415063"/>
            <a:ext cx="4355976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6F4218-D433-B2D7-8D12-849A9430C0FF}"/>
              </a:ext>
            </a:extLst>
          </p:cNvPr>
          <p:cNvSpPr/>
          <p:nvPr/>
        </p:nvSpPr>
        <p:spPr>
          <a:xfrm>
            <a:off x="293637" y="434790"/>
            <a:ext cx="385426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Sign KYC application OTP  :</a:t>
            </a:r>
            <a:endParaRPr lang="en-IN" sz="26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F31FC9B-C950-91A7-D1E7-33E74073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147393"/>
            <a:ext cx="6048671" cy="55341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277C2"/>
                </a:solidFill>
              </a:rPr>
              <a:t>Enter OTP &amp; click on Verify OTP</a:t>
            </a:r>
            <a:endParaRPr lang="en-IN" sz="1800" b="1" dirty="0">
              <a:solidFill>
                <a:srgbClr val="0277C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D7411D30-CEDA-F44D-129B-57BBD3F10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1" b="6327"/>
          <a:stretch/>
        </p:blipFill>
        <p:spPr bwMode="auto">
          <a:xfrm>
            <a:off x="646273" y="1887320"/>
            <a:ext cx="7851454" cy="4048425"/>
          </a:xfrm>
          <a:prstGeom prst="rect">
            <a:avLst/>
          </a:prstGeom>
          <a:noFill/>
          <a:ln w="38100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0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15063"/>
            <a:ext cx="4355976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179512" y="472814"/>
            <a:ext cx="364875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EKYC journey completed:</a:t>
            </a:r>
            <a:endParaRPr lang="en-IN" sz="26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 b="41120"/>
          <a:stretch/>
        </p:blipFill>
        <p:spPr bwMode="auto">
          <a:xfrm>
            <a:off x="528130" y="2519085"/>
            <a:ext cx="8087739" cy="2304256"/>
          </a:xfrm>
          <a:prstGeom prst="rect">
            <a:avLst/>
          </a:prstGeom>
          <a:noFill/>
          <a:ln w="38100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25C350-4AA4-87E5-7F00-D76BAEBB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481245"/>
            <a:ext cx="6048671" cy="553415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0277C2"/>
                </a:solidFill>
              </a:rPr>
              <a:t>Account opening process completed. </a:t>
            </a:r>
            <a:endParaRPr lang="en-IN" sz="1800" b="1" dirty="0">
              <a:solidFill>
                <a:srgbClr val="0277C2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87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6755" r="5964"/>
          <a:stretch>
            <a:fillRect/>
          </a:stretch>
        </p:blipFill>
        <p:spPr>
          <a:xfrm>
            <a:off x="3767949" y="601330"/>
            <a:ext cx="1608103" cy="13941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358827"/>
            <a:ext cx="9144000" cy="2417337"/>
          </a:xfrm>
          <a:prstGeom prst="rect">
            <a:avLst/>
          </a:prstGeom>
          <a:gradFill>
            <a:gsLst>
              <a:gs pos="18000">
                <a:srgbClr val="2281C6">
                  <a:alpha val="50000"/>
                </a:srgbClr>
              </a:gs>
              <a:gs pos="100000">
                <a:srgbClr val="79C55D">
                  <a:alpha val="50000"/>
                </a:srgb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/>
          </a:p>
        </p:txBody>
      </p:sp>
      <p:sp>
        <p:nvSpPr>
          <p:cNvPr id="9" name="Rounded Rectangle 8"/>
          <p:cNvSpPr/>
          <p:nvPr/>
        </p:nvSpPr>
        <p:spPr>
          <a:xfrm>
            <a:off x="2127141" y="2984933"/>
            <a:ext cx="4889719" cy="2370667"/>
          </a:xfrm>
          <a:prstGeom prst="roundRect">
            <a:avLst>
              <a:gd name="adj" fmla="val 4313"/>
            </a:avLst>
          </a:prstGeom>
          <a:solidFill>
            <a:schemeClr val="bg1"/>
          </a:solidFill>
          <a:ln w="38100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48748" y="3279991"/>
            <a:ext cx="24465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2281C6"/>
                </a:solidFill>
                <a:latin typeface="Calibri" panose="020F0502020204030204" charset="0"/>
                <a:cs typeface="Calibri" panose="020F0502020204030204" charset="0"/>
              </a:rPr>
              <a:t>THANK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3194" y="4102839"/>
            <a:ext cx="15776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rgbClr val="77C45F"/>
                </a:solidFill>
                <a:latin typeface="Calibri" panose="020F0502020204030204" charset="0"/>
                <a:cs typeface="Calibri" panose="020F050202020403020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88927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415063"/>
            <a:ext cx="4211960" cy="607946"/>
          </a:xfrm>
          <a:prstGeom prst="rect">
            <a:avLst/>
          </a:prstGeom>
          <a:solidFill>
            <a:srgbClr val="027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67544" y="445397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Homepage of EKYC</a:t>
            </a:r>
            <a:endParaRPr lang="en-IN" sz="28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43497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77C2"/>
                </a:solidFill>
              </a:rPr>
              <a:t>A OTP will be sent to the given mobile number. Please enter the OTP and click Submit. If you did receive the OTP, please click on Resend OTP</a:t>
            </a:r>
            <a:endParaRPr lang="en-IN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0" b="15981"/>
          <a:stretch/>
        </p:blipFill>
        <p:spPr>
          <a:xfrm>
            <a:off x="971600" y="2416098"/>
            <a:ext cx="7398653" cy="3379288"/>
          </a:xfrm>
          <a:prstGeom prst="rect">
            <a:avLst/>
          </a:prstGeom>
          <a:noFill/>
          <a:ln w="38100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5" b="17946"/>
          <a:stretch/>
        </p:blipFill>
        <p:spPr>
          <a:xfrm>
            <a:off x="467544" y="2115770"/>
            <a:ext cx="8428720" cy="3168352"/>
          </a:xfrm>
          <a:prstGeom prst="rect">
            <a:avLst/>
          </a:prstGeom>
          <a:ln w="31750">
            <a:gradFill>
              <a:gsLst>
                <a:gs pos="0">
                  <a:srgbClr val="0072BC"/>
                </a:gs>
                <a:gs pos="100000">
                  <a:srgbClr val="88C348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304764" y="1367480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277C2"/>
                </a:solidFill>
              </a:rPr>
              <a:t>Enter your email ID and click on Continue</a:t>
            </a:r>
            <a:endParaRPr lang="en-IN" b="1" u="sng" dirty="0">
              <a:solidFill>
                <a:srgbClr val="0277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7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04764" y="1300118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277C2"/>
                </a:solidFill>
              </a:rPr>
              <a:t>Enter OTP to validate E mail ID</a:t>
            </a:r>
            <a:endParaRPr lang="en-IN" b="1" u="sng" dirty="0">
              <a:solidFill>
                <a:srgbClr val="0277C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0" b="32360"/>
          <a:stretch/>
        </p:blipFill>
        <p:spPr>
          <a:xfrm>
            <a:off x="695739" y="2492896"/>
            <a:ext cx="7752522" cy="2808312"/>
          </a:xfrm>
          <a:prstGeom prst="rect">
            <a:avLst/>
          </a:prstGeom>
          <a:ln w="31750">
            <a:gradFill>
              <a:gsLst>
                <a:gs pos="0">
                  <a:srgbClr val="0072BC"/>
                </a:gs>
                <a:gs pos="100000">
                  <a:srgbClr val="88C348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4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5616" y="1204588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277C2"/>
                </a:solidFill>
              </a:rPr>
              <a:t>Enter your Full name as per your PAN Card and </a:t>
            </a:r>
            <a:r>
              <a:rPr lang="en-US" b="1" dirty="0" err="1">
                <a:solidFill>
                  <a:srgbClr val="0277C2"/>
                </a:solidFill>
              </a:rPr>
              <a:t>yourPAN</a:t>
            </a:r>
            <a:r>
              <a:rPr lang="en-US" b="1" dirty="0">
                <a:solidFill>
                  <a:srgbClr val="0277C2"/>
                </a:solidFill>
              </a:rPr>
              <a:t> Number details and then click to continue. </a:t>
            </a:r>
            <a:endParaRPr lang="en-IN" b="1" u="sng" dirty="0">
              <a:solidFill>
                <a:srgbClr val="0277C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2" b="13529"/>
          <a:stretch/>
        </p:blipFill>
        <p:spPr bwMode="auto">
          <a:xfrm>
            <a:off x="1017253" y="2514920"/>
            <a:ext cx="7109494" cy="2880320"/>
          </a:xfrm>
          <a:prstGeom prst="rect">
            <a:avLst/>
          </a:prstGeom>
          <a:noFill/>
          <a:ln w="38100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2" t="39335" r="28848" b="57062"/>
          <a:stretch/>
        </p:blipFill>
        <p:spPr bwMode="auto">
          <a:xfrm>
            <a:off x="5040000" y="3546000"/>
            <a:ext cx="1008113" cy="1440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608" y="1467825"/>
            <a:ext cx="653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277C2"/>
                </a:solidFill>
              </a:rPr>
              <a:t>Please confirm details to proceed</a:t>
            </a:r>
            <a:endParaRPr lang="en-IN" b="1" u="sng" dirty="0">
              <a:solidFill>
                <a:srgbClr val="0277C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" t="10510" b="36571"/>
          <a:stretch/>
        </p:blipFill>
        <p:spPr>
          <a:xfrm>
            <a:off x="683568" y="2636935"/>
            <a:ext cx="7704856" cy="2568574"/>
          </a:xfrm>
          <a:prstGeom prst="rect">
            <a:avLst/>
          </a:prstGeom>
          <a:noFill/>
          <a:ln w="38100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2" t="26703" r="55493" b="70330"/>
          <a:stretch/>
        </p:blipFill>
        <p:spPr>
          <a:xfrm>
            <a:off x="3419872" y="3429000"/>
            <a:ext cx="648072" cy="1440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2" t="26703" r="55493" b="70330"/>
          <a:stretch/>
        </p:blipFill>
        <p:spPr>
          <a:xfrm>
            <a:off x="3419872" y="3777206"/>
            <a:ext cx="648072" cy="1440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2" t="26703" r="55493" b="70330"/>
          <a:stretch/>
        </p:blipFill>
        <p:spPr>
          <a:xfrm>
            <a:off x="3451026" y="4102542"/>
            <a:ext cx="904949" cy="1440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7212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udy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741368"/>
            <a:ext cx="9144000" cy="137227"/>
          </a:xfrm>
          <a:prstGeom prst="rect">
            <a:avLst/>
          </a:prstGeom>
          <a:gradFill>
            <a:gsLst>
              <a:gs pos="18000">
                <a:srgbClr val="2281C6"/>
              </a:gs>
              <a:gs pos="100000">
                <a:srgbClr val="79C55D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07604" y="1317942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277C2"/>
                </a:solidFill>
              </a:rPr>
              <a:t>KRA Journey will be auto fetched, if there is an error in KRA journey this page will appear, Click on Proceed to cont. with Digilocker</a:t>
            </a:r>
            <a:endParaRPr lang="en-IN" b="1" dirty="0">
              <a:solidFill>
                <a:srgbClr val="0277C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47" b="18951"/>
          <a:stretch/>
        </p:blipFill>
        <p:spPr>
          <a:xfrm>
            <a:off x="675857" y="2655830"/>
            <a:ext cx="7792285" cy="2808312"/>
          </a:xfrm>
          <a:prstGeom prst="rect">
            <a:avLst/>
          </a:prstGeom>
          <a:ln w="31750">
            <a:gradFill>
              <a:gsLst>
                <a:gs pos="0">
                  <a:srgbClr val="88C348"/>
                </a:gs>
                <a:gs pos="100000">
                  <a:srgbClr val="0072BC"/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2677</TotalTime>
  <Words>481</Words>
  <Application>Microsoft Office PowerPoint</Application>
  <PresentationFormat>On-screen Show (4:3)</PresentationFormat>
  <Paragraphs>70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Exchanges as applicable</vt:lpstr>
      <vt:lpstr>Click on capture now and take a selfie</vt:lpstr>
      <vt:lpstr>Click on save photo if full face found in a circular </vt:lpstr>
      <vt:lpstr>Upload your signature</vt:lpstr>
      <vt:lpstr>Verify your application (E-sign) with Aadhar – Keep your Aadhar number handy</vt:lpstr>
      <vt:lpstr>Accept Terms &amp; Conditions, Enter your Aadhar no. and click on send OTP</vt:lpstr>
      <vt:lpstr>Enter OTP &amp; click on Verify OTP</vt:lpstr>
      <vt:lpstr>Verify your KYC application with Aadhar</vt:lpstr>
      <vt:lpstr>Accept Terms &amp; Conditions and click on Proceed</vt:lpstr>
      <vt:lpstr>Accept Terms &amp; Conditions, Enter your Aadhar no. and click on send OTP</vt:lpstr>
      <vt:lpstr>Enter OTP &amp; click on Verify OTP</vt:lpstr>
      <vt:lpstr>Account opening process completed.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Chhaiya, Bhoomi</dc:creator>
  <cp:lastModifiedBy>Arpit Shah</cp:lastModifiedBy>
  <cp:revision>507</cp:revision>
  <dcterms:created xsi:type="dcterms:W3CDTF">2020-11-20T09:14:00Z</dcterms:created>
  <dcterms:modified xsi:type="dcterms:W3CDTF">2024-10-17T04:43:53Z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61960759356548A19F9EE93FD08C1726</vt:lpwstr>
  </property>
  <property fmtid="{D5CDD505-2E9C-101B-9397-08002B2CF9AE}" pid="3" name="KSOProductBuildVer">
    <vt:lpwstr>1033-11.2.0.11537</vt:lpwstr>
  </property>
</Properties>
</file>